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0" r:id="rId3"/>
    <p:sldId id="285" r:id="rId4"/>
    <p:sldId id="300" r:id="rId5"/>
    <p:sldId id="296" r:id="rId6"/>
    <p:sldId id="306" r:id="rId7"/>
    <p:sldId id="307" r:id="rId8"/>
    <p:sldId id="308" r:id="rId9"/>
    <p:sldId id="301" r:id="rId10"/>
    <p:sldId id="309" r:id="rId11"/>
    <p:sldId id="310" r:id="rId12"/>
    <p:sldId id="311" r:id="rId13"/>
    <p:sldId id="281" r:id="rId14"/>
    <p:sldId id="312" r:id="rId15"/>
    <p:sldId id="315" r:id="rId16"/>
    <p:sldId id="316" r:id="rId17"/>
    <p:sldId id="314" r:id="rId18"/>
    <p:sldId id="317" r:id="rId19"/>
    <p:sldId id="318" r:id="rId20"/>
    <p:sldId id="319" r:id="rId21"/>
    <p:sldId id="320" r:id="rId22"/>
    <p:sldId id="321" r:id="rId23"/>
    <p:sldId id="322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平行四边形 7"/>
          <p:cNvSpPr/>
          <p:nvPr/>
        </p:nvSpPr>
        <p:spPr>
          <a:xfrm>
            <a:off x="19834" y="-3175"/>
            <a:ext cx="9901065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2" name="任意多边形 41"/>
          <p:cNvSpPr/>
          <p:nvPr/>
        </p:nvSpPr>
        <p:spPr>
          <a:xfrm>
            <a:off x="0" y="-3175"/>
            <a:ext cx="965876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674745" y="1531610"/>
            <a:ext cx="7060336" cy="87672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74745" y="2486436"/>
            <a:ext cx="7060336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0" y="1674346"/>
            <a:ext cx="1511816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13" name="任意多边形 12"/>
          <p:cNvSpPr/>
          <p:nvPr/>
        </p:nvSpPr>
        <p:spPr>
          <a:xfrm>
            <a:off x="1" y="1531610"/>
            <a:ext cx="1330036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47" name="任意多边形 46"/>
          <p:cNvSpPr/>
          <p:nvPr/>
        </p:nvSpPr>
        <p:spPr>
          <a:xfrm>
            <a:off x="7293507" y="5639504"/>
            <a:ext cx="4898493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sp>
        <p:nvSpPr>
          <p:cNvPr id="45" name="任意多边形 44"/>
          <p:cNvSpPr/>
          <p:nvPr/>
        </p:nvSpPr>
        <p:spPr>
          <a:xfrm>
            <a:off x="7531704" y="5542121"/>
            <a:ext cx="4660296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8036609" y="5740833"/>
            <a:ext cx="3651796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9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0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2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3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4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5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9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0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1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2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3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4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5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6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7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0977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37" name="任意多边形 36"/>
          <p:cNvSpPr/>
          <p:nvPr/>
        </p:nvSpPr>
        <p:spPr>
          <a:xfrm>
            <a:off x="0" y="-3175"/>
            <a:ext cx="8574579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任意多边形 34"/>
          <p:cNvSpPr/>
          <p:nvPr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1" y="2032001"/>
            <a:ext cx="6688667" cy="1360489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1" y="3427412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9029937" y="6234194"/>
            <a:ext cx="2685584" cy="340029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1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4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8280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8" name="平行四边形 7"/>
          <p:cNvSpPr/>
          <p:nvPr/>
        </p:nvSpPr>
        <p:spPr>
          <a:xfrm>
            <a:off x="19834" y="-3175"/>
            <a:ext cx="9901065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2" name="任意多边形 41"/>
          <p:cNvSpPr/>
          <p:nvPr/>
        </p:nvSpPr>
        <p:spPr>
          <a:xfrm>
            <a:off x="0" y="-3175"/>
            <a:ext cx="9658760" cy="6861175"/>
          </a:xfrm>
          <a:custGeom>
            <a:avLst/>
            <a:gdLst>
              <a:gd name="connsiteX0" fmla="*/ 540341 w 7244070"/>
              <a:gd name="connsiteY0" fmla="*/ 0 h 6861175"/>
              <a:gd name="connsiteX1" fmla="*/ 7244070 w 7244070"/>
              <a:gd name="connsiteY1" fmla="*/ 0 h 6861175"/>
              <a:gd name="connsiteX2" fmla="*/ 6522000 w 7244070"/>
              <a:gd name="connsiteY2" fmla="*/ 6861175 h 6861175"/>
              <a:gd name="connsiteX3" fmla="*/ 0 w 7244070"/>
              <a:gd name="connsiteY3" fmla="*/ 6861175 h 6861175"/>
              <a:gd name="connsiteX4" fmla="*/ 0 w 7244070"/>
              <a:gd name="connsiteY4" fmla="*/ 5134369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4070" h="6861175">
                <a:moveTo>
                  <a:pt x="540341" y="0"/>
                </a:moveTo>
                <a:lnTo>
                  <a:pt x="7244070" y="0"/>
                </a:lnTo>
                <a:lnTo>
                  <a:pt x="6522000" y="6861175"/>
                </a:lnTo>
                <a:lnTo>
                  <a:pt x="0" y="6861175"/>
                </a:lnTo>
                <a:lnTo>
                  <a:pt x="0" y="51343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693105" y="1531610"/>
            <a:ext cx="7060336" cy="1568918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74745" y="3100529"/>
            <a:ext cx="7060336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0" y="1674346"/>
            <a:ext cx="1511816" cy="133859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13" name="任意多边形 12"/>
          <p:cNvSpPr/>
          <p:nvPr/>
        </p:nvSpPr>
        <p:spPr>
          <a:xfrm>
            <a:off x="1" y="1531610"/>
            <a:ext cx="1330036" cy="133859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        </a:t>
            </a:r>
            <a:endParaRPr lang="zh-CN" altLang="en-US" sz="1800" dirty="0"/>
          </a:p>
        </p:txBody>
      </p:sp>
      <p:sp>
        <p:nvSpPr>
          <p:cNvPr id="47" name="任意多边形 46"/>
          <p:cNvSpPr/>
          <p:nvPr/>
        </p:nvSpPr>
        <p:spPr>
          <a:xfrm>
            <a:off x="7293507" y="5639504"/>
            <a:ext cx="4898493" cy="867644"/>
          </a:xfrm>
          <a:custGeom>
            <a:avLst/>
            <a:gdLst>
              <a:gd name="connsiteX0" fmla="*/ 93012 w 3673870"/>
              <a:gd name="connsiteY0" fmla="*/ 0 h 1015861"/>
              <a:gd name="connsiteX1" fmla="*/ 3673870 w 3673870"/>
              <a:gd name="connsiteY1" fmla="*/ 0 h 1015861"/>
              <a:gd name="connsiteX2" fmla="*/ 3673870 w 3673870"/>
              <a:gd name="connsiteY2" fmla="*/ 1015861 h 1015861"/>
              <a:gd name="connsiteX3" fmla="*/ 0 w 3673870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870" h="1015861">
                <a:moveTo>
                  <a:pt x="93012" y="0"/>
                </a:moveTo>
                <a:lnTo>
                  <a:pt x="3673870" y="0"/>
                </a:lnTo>
                <a:lnTo>
                  <a:pt x="3673870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sp>
        <p:nvSpPr>
          <p:cNvPr id="45" name="任意多边形 44"/>
          <p:cNvSpPr/>
          <p:nvPr/>
        </p:nvSpPr>
        <p:spPr>
          <a:xfrm>
            <a:off x="7531704" y="5542121"/>
            <a:ext cx="4660296" cy="867644"/>
          </a:xfrm>
          <a:custGeom>
            <a:avLst/>
            <a:gdLst>
              <a:gd name="connsiteX0" fmla="*/ 93012 w 3495222"/>
              <a:gd name="connsiteY0" fmla="*/ 0 h 1015861"/>
              <a:gd name="connsiteX1" fmla="*/ 3495222 w 3495222"/>
              <a:gd name="connsiteY1" fmla="*/ 0 h 1015861"/>
              <a:gd name="connsiteX2" fmla="*/ 3495222 w 3495222"/>
              <a:gd name="connsiteY2" fmla="*/ 1015861 h 1015861"/>
              <a:gd name="connsiteX3" fmla="*/ 0 w 3495222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222" h="1015861">
                <a:moveTo>
                  <a:pt x="93012" y="0"/>
                </a:moveTo>
                <a:lnTo>
                  <a:pt x="3495222" y="0"/>
                </a:lnTo>
                <a:lnTo>
                  <a:pt x="3495222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dirty="0"/>
              <a:t>          </a:t>
            </a:r>
            <a:endParaRPr lang="zh-CN" altLang="en-US" sz="1800" dirty="0"/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8036609" y="5740833"/>
            <a:ext cx="3651796" cy="462364"/>
            <a:chOff x="8729725" y="4570716"/>
            <a:chExt cx="2830513" cy="477838"/>
          </a:xfrm>
          <a:solidFill>
            <a:schemeClr val="bg2">
              <a:alpha val="50000"/>
            </a:schemeClr>
          </a:solidFill>
        </p:grpSpPr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3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6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49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5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7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2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2147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2" y="-3176"/>
            <a:ext cx="1215527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66342" r="663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75" name="任意多边形 74"/>
          <p:cNvSpPr/>
          <p:nvPr/>
        </p:nvSpPr>
        <p:spPr>
          <a:xfrm>
            <a:off x="2970760" y="-7017"/>
            <a:ext cx="9090853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/>
        </p:nvSpPr>
        <p:spPr>
          <a:xfrm>
            <a:off x="3134775" y="-7017"/>
            <a:ext cx="9090853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任意多边形 76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76" name="任意多边形 75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8" name="任意多边形 17"/>
          <p:cNvSpPr/>
          <p:nvPr/>
        </p:nvSpPr>
        <p:spPr>
          <a:xfrm>
            <a:off x="1" y="1479305"/>
            <a:ext cx="3134775" cy="1040377"/>
          </a:xfrm>
          <a:custGeom>
            <a:avLst/>
            <a:gdLst>
              <a:gd name="connsiteX0" fmla="*/ 0 w 2185431"/>
              <a:gd name="connsiteY0" fmla="*/ 0 h 1040377"/>
              <a:gd name="connsiteX1" fmla="*/ 2185431 w 2185431"/>
              <a:gd name="connsiteY1" fmla="*/ 0 h 1040377"/>
              <a:gd name="connsiteX2" fmla="*/ 2018089 w 2185431"/>
              <a:gd name="connsiteY2" fmla="*/ 1040377 h 1040377"/>
              <a:gd name="connsiteX3" fmla="*/ 0 w 2185431"/>
              <a:gd name="connsiteY3" fmla="*/ 1040377 h 104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431" h="1040377">
                <a:moveTo>
                  <a:pt x="0" y="0"/>
                </a:moveTo>
                <a:lnTo>
                  <a:pt x="2185431" y="0"/>
                </a:lnTo>
                <a:lnTo>
                  <a:pt x="2018089" y="1040377"/>
                </a:lnTo>
                <a:lnTo>
                  <a:pt x="0" y="1040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16" name="任意多边形 15"/>
          <p:cNvSpPr/>
          <p:nvPr/>
        </p:nvSpPr>
        <p:spPr>
          <a:xfrm>
            <a:off x="3" y="1376198"/>
            <a:ext cx="2877295" cy="1050059"/>
          </a:xfrm>
          <a:custGeom>
            <a:avLst/>
            <a:gdLst>
              <a:gd name="connsiteX0" fmla="*/ 0 w 2005927"/>
              <a:gd name="connsiteY0" fmla="*/ 0 h 1050059"/>
              <a:gd name="connsiteX1" fmla="*/ 2005927 w 2005927"/>
              <a:gd name="connsiteY1" fmla="*/ 0 h 1050059"/>
              <a:gd name="connsiteX2" fmla="*/ 1828373 w 2005927"/>
              <a:gd name="connsiteY2" fmla="*/ 1050059 h 1050059"/>
              <a:gd name="connsiteX3" fmla="*/ 0 w 2005927"/>
              <a:gd name="connsiteY3" fmla="*/ 1050059 h 105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927" h="1050059">
                <a:moveTo>
                  <a:pt x="0" y="0"/>
                </a:moveTo>
                <a:lnTo>
                  <a:pt x="2005927" y="0"/>
                </a:lnTo>
                <a:lnTo>
                  <a:pt x="1828373" y="1050059"/>
                </a:lnTo>
                <a:lnTo>
                  <a:pt x="0" y="1050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-1" y="1376198"/>
            <a:ext cx="2619024" cy="1050059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428625" indent="-428625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3000"/>
            </a:lvl1pPr>
            <a:lvl2pPr>
              <a:defRPr sz="2400"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0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2" y="-3176"/>
            <a:ext cx="1215527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 l="-70290" r="70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75" name="任意多边形 74"/>
          <p:cNvSpPr/>
          <p:nvPr/>
        </p:nvSpPr>
        <p:spPr>
          <a:xfrm>
            <a:off x="2191896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任意多边形 73"/>
          <p:cNvSpPr/>
          <p:nvPr/>
        </p:nvSpPr>
        <p:spPr>
          <a:xfrm>
            <a:off x="2355911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任意多边形 71"/>
          <p:cNvSpPr/>
          <p:nvPr/>
        </p:nvSpPr>
        <p:spPr>
          <a:xfrm>
            <a:off x="1" y="1479305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6" name="任意多边形 45"/>
          <p:cNvSpPr/>
          <p:nvPr/>
        </p:nvSpPr>
        <p:spPr>
          <a:xfrm>
            <a:off x="1" y="1376196"/>
            <a:ext cx="1523015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</a:t>
            </a:r>
            <a:endParaRPr lang="zh-CN" altLang="en-US" sz="1350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3" y="1206856"/>
            <a:ext cx="8281907" cy="1152806"/>
          </a:xfrm>
        </p:spPr>
        <p:txBody>
          <a:bodyPr anchor="b"/>
          <a:lstStyle>
            <a:lvl1pPr>
              <a:defRPr sz="45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3" y="2386651"/>
            <a:ext cx="8281907" cy="51377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4" name="任意多边形 13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15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4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7669"/>
            <a:ext cx="10741155" cy="46989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2" name="任意多边形 21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任意多边形 49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1" name="任意多边形 50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2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4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5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7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8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9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0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4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5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6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7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9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0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1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2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sp>
        <p:nvSpPr>
          <p:cNvPr id="76" name="任意多边形 75"/>
          <p:cNvSpPr/>
          <p:nvPr/>
        </p:nvSpPr>
        <p:spPr>
          <a:xfrm>
            <a:off x="0" y="316847"/>
            <a:ext cx="488951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7" name="任意多边形 76"/>
          <p:cNvSpPr/>
          <p:nvPr/>
        </p:nvSpPr>
        <p:spPr>
          <a:xfrm>
            <a:off x="1" y="264460"/>
            <a:ext cx="361951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8069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35001"/>
            <a:ext cx="10741155" cy="52916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0" name="任意多边形 49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4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7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0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2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4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5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9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0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1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2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4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08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5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3"/>
            <a:ext cx="1984107" cy="640515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sp>
        <p:nvSpPr>
          <p:cNvPr id="50" name="任意多边形 49"/>
          <p:cNvSpPr/>
          <p:nvPr/>
        </p:nvSpPr>
        <p:spPr>
          <a:xfrm>
            <a:off x="2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任意多边形 50"/>
          <p:cNvSpPr/>
          <p:nvPr/>
        </p:nvSpPr>
        <p:spPr>
          <a:xfrm>
            <a:off x="0" y="6336065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任意多边形 51"/>
          <p:cNvSpPr/>
          <p:nvPr/>
        </p:nvSpPr>
        <p:spPr>
          <a:xfrm>
            <a:off x="11204223" y="6163734"/>
            <a:ext cx="1021403" cy="529167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3" name="任意多边形 52"/>
          <p:cNvSpPr/>
          <p:nvPr/>
        </p:nvSpPr>
        <p:spPr>
          <a:xfrm>
            <a:off x="11335510" y="6115050"/>
            <a:ext cx="890119" cy="529167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         </a:t>
            </a:r>
            <a:endParaRPr lang="zh-CN" altLang="en-US" sz="1350" dirty="0"/>
          </a:p>
        </p:txBody>
      </p:sp>
      <p:sp>
        <p:nvSpPr>
          <p:cNvPr id="54" name="灯片编号占位符 1"/>
          <p:cNvSpPr>
            <a:spLocks noGrp="1"/>
          </p:cNvSpPr>
          <p:nvPr>
            <p:ph type="sldNum" sz="quarter" idx="15"/>
          </p:nvPr>
        </p:nvSpPr>
        <p:spPr>
          <a:xfrm>
            <a:off x="11497731" y="6142411"/>
            <a:ext cx="613552" cy="461588"/>
          </a:xfrm>
        </p:spPr>
        <p:txBody>
          <a:bodyPr/>
          <a:lstStyle/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83355" y="6473825"/>
            <a:ext cx="2244263" cy="284152"/>
            <a:chOff x="8729725" y="4570716"/>
            <a:chExt cx="2830513" cy="477838"/>
          </a:xfrm>
          <a:solidFill>
            <a:schemeClr val="accent4"/>
          </a:solidFill>
        </p:grpSpPr>
        <p:sp>
          <p:nvSpPr>
            <p:cNvPr id="56" name="Freeform 34"/>
            <p:cNvSpPr>
              <a:spLocks noEditPoints="1"/>
            </p:cNvSpPr>
            <p:nvPr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7" name="Freeform 35"/>
            <p:cNvSpPr>
              <a:spLocks noEditPoints="1"/>
            </p:cNvSpPr>
            <p:nvPr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59" name="Freeform 37"/>
            <p:cNvSpPr>
              <a:spLocks noEditPoints="1"/>
            </p:cNvSpPr>
            <p:nvPr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0" name="Freeform 38"/>
            <p:cNvSpPr>
              <a:spLocks noEditPoints="1"/>
            </p:cNvSpPr>
            <p:nvPr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1" name="Freeform 39"/>
            <p:cNvSpPr>
              <a:spLocks noEditPoints="1"/>
            </p:cNvSpPr>
            <p:nvPr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2" name="Freeform 40"/>
            <p:cNvSpPr>
              <a:spLocks noEditPoints="1"/>
            </p:cNvSpPr>
            <p:nvPr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4" name="Freeform 42"/>
            <p:cNvSpPr>
              <a:spLocks/>
            </p:cNvSpPr>
            <p:nvPr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5" name="Freeform 43"/>
            <p:cNvSpPr>
              <a:spLocks/>
            </p:cNvSpPr>
            <p:nvPr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8" name="Freeform 46"/>
            <p:cNvSpPr>
              <a:spLocks noEditPoints="1"/>
            </p:cNvSpPr>
            <p:nvPr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69" name="Freeform 47"/>
            <p:cNvSpPr>
              <a:spLocks noEditPoints="1"/>
            </p:cNvSpPr>
            <p:nvPr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0" name="Freeform 48"/>
            <p:cNvSpPr>
              <a:spLocks noEditPoints="1"/>
            </p:cNvSpPr>
            <p:nvPr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1" name="Freeform 49"/>
            <p:cNvSpPr>
              <a:spLocks noEditPoints="1"/>
            </p:cNvSpPr>
            <p:nvPr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2" name="Freeform 50"/>
            <p:cNvSpPr>
              <a:spLocks noEditPoints="1"/>
            </p:cNvSpPr>
            <p:nvPr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3" name="Freeform 51"/>
            <p:cNvSpPr>
              <a:spLocks noEditPoints="1"/>
            </p:cNvSpPr>
            <p:nvPr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74" name="Freeform 52"/>
            <p:cNvSpPr>
              <a:spLocks noEditPoints="1"/>
            </p:cNvSpPr>
            <p:nvPr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0513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50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" y="-3176"/>
            <a:ext cx="12191999" cy="6861175"/>
          </a:xfrm>
          <a:custGeom>
            <a:avLst/>
            <a:gdLst>
              <a:gd name="connsiteX0" fmla="*/ 0 w 9116459"/>
              <a:gd name="connsiteY0" fmla="*/ 0 h 6861175"/>
              <a:gd name="connsiteX1" fmla="*/ 9116459 w 9116459"/>
              <a:gd name="connsiteY1" fmla="*/ 0 h 6861175"/>
              <a:gd name="connsiteX2" fmla="*/ 9116459 w 9116459"/>
              <a:gd name="connsiteY2" fmla="*/ 6861175 h 6861175"/>
              <a:gd name="connsiteX3" fmla="*/ 0 w 911645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6459" h="6861175">
                <a:moveTo>
                  <a:pt x="0" y="0"/>
                </a:moveTo>
                <a:lnTo>
                  <a:pt x="9116459" y="0"/>
                </a:lnTo>
                <a:lnTo>
                  <a:pt x="9116459" y="6861175"/>
                </a:lnTo>
                <a:lnTo>
                  <a:pt x="0" y="6861175"/>
                </a:ln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423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1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97731" y="6142411"/>
            <a:ext cx="613552" cy="4615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accent3"/>
                </a:solidFill>
                <a:latin typeface="+mn-lt"/>
              </a:defRPr>
            </a:lvl1pPr>
          </a:lstStyle>
          <a:p>
            <a:fld id="{8A561C51-9FBA-47DC-807C-3F7B450FD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24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qq_38474570/article/details/103654842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DF346-A876-A97F-D0B2-9123BDA11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第一次习题课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731B7C-6ED0-49E4-A6C4-8EF732270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 5/8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8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现代操作系统大多是什么驱动的？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9787" y="1506831"/>
            <a:ext cx="150507" cy="461666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28190A-D0FA-D3BC-DD76-B5739B1C3A34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答案：中断驱动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D2402-BCF0-BF17-346C-AC833904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49" y="3297689"/>
            <a:ext cx="6196512" cy="21533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E66992-D37A-1533-4F10-A78799D7C359}"/>
              </a:ext>
            </a:extLst>
          </p:cNvPr>
          <p:cNvSpPr txBox="1"/>
          <p:nvPr/>
        </p:nvSpPr>
        <p:spPr>
          <a:xfrm>
            <a:off x="839787" y="564295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Introduction_OS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38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11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x86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体系结构下，系统调用涉及两张表，是哪两张？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9787" y="1506831"/>
            <a:ext cx="150507" cy="461666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28190A-D0FA-D3BC-DD76-B5739B1C3A34}"/>
              </a:ext>
            </a:extLst>
          </p:cNvPr>
          <p:cNvSpPr/>
          <p:nvPr/>
        </p:nvSpPr>
        <p:spPr>
          <a:xfrm>
            <a:off x="755969" y="2705708"/>
            <a:ext cx="102084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答案：中断向量表、系统服务表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hlinkClick r:id="rId2"/>
              </a:rPr>
              <a:t>(32</a:t>
            </a:r>
            <a:r>
              <a:rPr lang="zh-CN" altLang="en-US" sz="2000" dirty="0">
                <a:hlinkClick r:id="rId2"/>
              </a:rPr>
              <a:t>条消息</a:t>
            </a:r>
            <a:r>
              <a:rPr lang="en-US" altLang="zh-CN" sz="2000" dirty="0">
                <a:hlinkClick r:id="rId2"/>
              </a:rPr>
              <a:t>) </a:t>
            </a:r>
            <a:r>
              <a:rPr lang="zh-CN" altLang="en-US" sz="2000" dirty="0">
                <a:hlinkClick r:id="rId2"/>
              </a:rPr>
              <a:t>系统调用</a:t>
            </a:r>
            <a:r>
              <a:rPr lang="en-US" altLang="zh-CN" sz="2000" dirty="0">
                <a:hlinkClick r:id="rId2"/>
              </a:rPr>
              <a:t>003 </a:t>
            </a:r>
            <a:r>
              <a:rPr lang="zh-CN" altLang="en-US" sz="2000" dirty="0">
                <a:hlinkClick r:id="rId2"/>
              </a:rPr>
              <a:t>系统服务表</a:t>
            </a:r>
            <a:r>
              <a:rPr lang="en-US" altLang="zh-CN" sz="2000" dirty="0">
                <a:hlinkClick r:id="rId2"/>
              </a:rPr>
              <a:t>_</a:t>
            </a:r>
            <a:r>
              <a:rPr lang="zh-CN" altLang="en-US" sz="2000" dirty="0">
                <a:hlinkClick r:id="rId2"/>
              </a:rPr>
              <a:t>鬼手</a:t>
            </a:r>
            <a:r>
              <a:rPr lang="en-US" altLang="zh-CN" sz="2000" dirty="0">
                <a:hlinkClick r:id="rId2"/>
              </a:rPr>
              <a:t>56</a:t>
            </a:r>
            <a:r>
              <a:rPr lang="zh-CN" altLang="en-US" sz="2000" dirty="0">
                <a:hlinkClick r:id="rId2"/>
              </a:rPr>
              <a:t>的博客</a:t>
            </a:r>
            <a:r>
              <a:rPr lang="en-US" altLang="zh-CN" sz="2000" dirty="0">
                <a:hlinkClick r:id="rId2"/>
              </a:rPr>
              <a:t>-CSDN</a:t>
            </a:r>
            <a:r>
              <a:rPr lang="zh-CN" altLang="en-US" sz="2000" dirty="0">
                <a:hlinkClick r:id="rId2"/>
              </a:rPr>
              <a:t>博客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19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用户程序可能会陷入死循环。为保证对计算机系统的掌控能力，操作系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统利用了硬件的哪种保护机制，如何使用的？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9787" y="1506831"/>
            <a:ext cx="153441" cy="861774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28190A-D0FA-D3BC-DD76-B5739B1C3A34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661FA4-B6C7-641B-76E5-4E732E55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1" y="2600010"/>
            <a:ext cx="7651143" cy="32540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0223D4-7A10-1EE5-AEC3-5FFAFEF75EB3}"/>
              </a:ext>
            </a:extLst>
          </p:cNvPr>
          <p:cNvSpPr/>
          <p:nvPr/>
        </p:nvSpPr>
        <p:spPr>
          <a:xfrm>
            <a:off x="1646254" y="5453922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Introduction_CS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50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36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小测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题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组件主要有哪些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列举至少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种。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732E9-0E19-3B08-518D-08EF084C3D3D}"/>
              </a:ext>
            </a:extLst>
          </p:cNvPr>
          <p:cNvSpPr/>
          <p:nvPr/>
        </p:nvSpPr>
        <p:spPr>
          <a:xfrm>
            <a:off x="8582490" y="6252546"/>
            <a:ext cx="30024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OS_structure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37C064-4D51-34A2-6552-6FB8A128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4" y="2675579"/>
            <a:ext cx="6870152" cy="35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0138" y="1433167"/>
            <a:ext cx="10208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语言最简单的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helloworld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程序使用了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，请问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是哪一种接口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这个接口进一步通过哪一种接口调用了操作系统的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输出功能，从而往终端输出字符串。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9787" y="1451294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 编程接口，或者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，系统调用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30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1761" y="1552059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的四大特征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其中，最基本的特征是什么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并发和并行的关系是什么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异步性具体指什么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34012"/>
            <a:ext cx="102084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四大特征：并发、共享、虚拟、异步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最基本特征：并发和共享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先回答两者的概念，然后说明关系：并发包含并行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并行是并发的一种特殊情况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异步性：程序运行的进度不可预知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OS_structure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33-35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79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1761" y="1537609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请列举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种不同的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体系结构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87023" cy="611723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简单、宏、模块、层次、微、混合、外核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OS_structure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47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455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0138" y="1433167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请举例说明机制和策略相分离这一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设计原则的含义。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75139" y="1289377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机制：如何来做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策略：做什么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定时器：定时器结构是一种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保护的机制；对于特定用户将定时器设置成多长时间是个策略问题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OS_structure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71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9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19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0138" y="1433167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程序并发执行的特征和条件分别是什么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75139" y="1289377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间断性、失去封闭性、不可再现性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Bernstein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条件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R(p1)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∩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W(p2)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∪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 (p2)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∩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W(p1)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∪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W(p1)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∩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W(p2)= 0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Processes 16-17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51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小测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/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20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2564" y="1308563"/>
            <a:ext cx="10208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进程的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大特征是什么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其中，最基本的特征是哪个，其具体含义是什么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﹖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进程的独立性具体指什么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75139" y="1289377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动态性（最基本）、并发性、独立性、异步性、结构特征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动态性：具有生命期，“它由创建而产生，由调度而执行，因得不到资源而暂停执行，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以及由撤销而消亡”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独立性：进程是一个能独立运行的基本单位，也是系统中独立获得资源和独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立调度的基本单位。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Processes 24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4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21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2564" y="1308563"/>
            <a:ext cx="10208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处于等待状态的进程被唤醒后将立即执行，这句话是否正确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试说明原因。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先画出进程最基本的三状态模型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75139" y="1289377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错误。被唤醒后，进入就绪状态，等待调度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Processes 27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63C0F9-6707-099E-13F4-A5792DA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07" y="2154607"/>
            <a:ext cx="6378493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3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22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2564" y="1308563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请简要画一下进程地址空间。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1641" y="1164773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56AB11-3496-0EE6-BBC5-4EFB9D6F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38" y="2103688"/>
            <a:ext cx="9121930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6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23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2564" y="1308563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名词解释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多道程序度。在三级调度中，哪级对多道程序度无影响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80720" y="1164773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答案：多道程序度，指内存中进程的数量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长期调度，又称作业调度，是内存和外存之间的调度。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中期调度，又称内存调度，将暂时不能运行的进程调度至外存等待，当它们已具备运行状态且内存稍有空闲时，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短期调度，又称进程调度，按某种方法和策略从就绪队列选择一个进程，将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分配给它。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长期调度控制多道程序度，中期调度影响多道程序度，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短期调度无影响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Processes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44-45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823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题： </a:t>
            </a:r>
            <a:r>
              <a:rPr lang="en-US" altLang="zh-CN" sz="2000" dirty="0">
                <a:latin typeface="+mn-ea"/>
              </a:rPr>
              <a:t>Cooperating processes require an _____mechanism that will allow them to exchange data and information. There are two fundamental models of this mechanism, what are they?</a:t>
            </a:r>
          </a:p>
          <a:p>
            <a:endParaRPr lang="en-US" altLang="zh-CN" sz="24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There are two fundamental models of this mechanism: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E751-8D4C-669F-2C85-07683906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45" y="2049324"/>
            <a:ext cx="9007247" cy="11966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D9D69-4FAA-809F-F5EE-0D77A3E2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14" y="3771462"/>
            <a:ext cx="6081213" cy="21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In the following main function, if each creation is successful, how many processes are created? 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if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the first main process are not included</a:t>
            </a:r>
            <a:r>
              <a:rPr lang="zh-CN" altLang="en-US" sz="2000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			void main(void) { fork(); fork(); fork();}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7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fork</a:t>
            </a:r>
            <a:r>
              <a:rPr lang="zh-CN" altLang="en-US" sz="2000" dirty="0">
                <a:latin typeface="+mn-ea"/>
              </a:rPr>
              <a:t>系统调用用于创建一个新进程，称为子进程，它与进程（称为系统调用</a:t>
            </a:r>
            <a:r>
              <a:rPr lang="en-US" altLang="zh-CN" sz="2000" dirty="0">
                <a:latin typeface="+mn-ea"/>
              </a:rPr>
              <a:t>fork</a:t>
            </a:r>
            <a:r>
              <a:rPr lang="zh-CN" altLang="en-US" sz="2000" dirty="0">
                <a:latin typeface="+mn-ea"/>
              </a:rPr>
              <a:t>的进程）同时运行，此进程称为父进程。创建新的子进程后，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两个进程将执行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fork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（）系统调用之后的下一条指令</a:t>
            </a:r>
            <a:r>
              <a:rPr lang="zh-CN" altLang="en-US" sz="2000" dirty="0">
                <a:latin typeface="+mn-ea"/>
              </a:rPr>
              <a:t>。它不需要参数并返回一个整数值。下面是</a:t>
            </a:r>
            <a:r>
              <a:rPr lang="en-US" altLang="zh-CN" sz="2000" dirty="0">
                <a:latin typeface="+mn-ea"/>
              </a:rPr>
              <a:t>fork</a:t>
            </a:r>
            <a:r>
              <a:rPr lang="zh-CN" altLang="en-US" sz="2000" dirty="0">
                <a:latin typeface="+mn-ea"/>
              </a:rPr>
              <a:t>（）返回的不同值</a:t>
            </a:r>
            <a:r>
              <a:rPr lang="en-US" altLang="zh-CN" sz="2000" dirty="0">
                <a:latin typeface="+mn-ea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负值：创建子进程失败。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：返回到新创建的子进程。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正值：返回父进程或调用者。该值为新创建的子进程的进程</a:t>
            </a:r>
            <a:r>
              <a:rPr lang="en-US" altLang="zh-CN" sz="2000" dirty="0">
                <a:latin typeface="+mn-ea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74876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Process execution = n( ____________+____________ )+ </a:t>
            </a:r>
            <a:r>
              <a:rPr lang="en-US" altLang="zh-CN" sz="2400" dirty="0">
                <a:latin typeface="+mn-ea"/>
              </a:rPr>
              <a:t>____________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Cooperating processes require an </a:t>
            </a:r>
            <a:r>
              <a:rPr lang="en-US" altLang="zh-CN" sz="2000" u="sng" dirty="0">
                <a:solidFill>
                  <a:srgbClr val="FF0000"/>
                </a:solidFill>
                <a:latin typeface="+mn-ea"/>
              </a:rPr>
              <a:t>IPC</a:t>
            </a:r>
            <a:r>
              <a:rPr lang="en-US" altLang="zh-CN" sz="2000" dirty="0">
                <a:latin typeface="+mn-ea"/>
              </a:rPr>
              <a:t> mechanism that will allow them to exchange data and information. </a:t>
            </a: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There are two fundamental models of this mechanism: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726ED-8042-271D-41FB-5F29F6D5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02" y="2770110"/>
            <a:ext cx="5143978" cy="30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Please explain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Convoy effect 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题： </a:t>
            </a:r>
            <a:r>
              <a:rPr lang="en-US" altLang="zh-CN" sz="2000" dirty="0">
                <a:latin typeface="+mn-ea"/>
              </a:rPr>
              <a:t>SJF is optimal(</a:t>
            </a:r>
            <a:r>
              <a:rPr lang="zh-CN" altLang="en-US" sz="2000" dirty="0">
                <a:latin typeface="+mn-ea"/>
              </a:rPr>
              <a:t>最优的</a:t>
            </a:r>
            <a:r>
              <a:rPr lang="en-US" altLang="zh-CN" sz="2000" dirty="0">
                <a:latin typeface="+mn-ea"/>
              </a:rPr>
              <a:t>) because it gives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minimum average waiting time(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最小平均等待时间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for a given set of processes.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D2B3D9-B948-1F1D-99F3-7A2386D2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66" y="1558930"/>
            <a:ext cx="5306871" cy="21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9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6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The preemptive version of SJF is known as ______.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7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What is the meaning of “starvation” in scheduling? Which scheduling algorithms may cause starvation?</a:t>
            </a:r>
          </a:p>
          <a:p>
            <a:pPr marL="0" indent="0">
              <a:buNone/>
            </a:pPr>
            <a:endParaRPr lang="zh-CN" altLang="en-US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E790C4-259B-88F5-C84B-3CE60CEB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98" y="1514111"/>
            <a:ext cx="5088456" cy="18697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A13ABD-55B7-83E6-8748-49E0AE1D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4" y="4276294"/>
            <a:ext cx="8306227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Is RR scheduling preemptive or not? How to explain this?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9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There are two levels of scheduling in MQ scheduling, what are they?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Each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queue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has its own scheduling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+mn-ea"/>
              </a:rPr>
              <a:t>Scheduling must be done between the queues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0D03C5-E5F8-24E0-CB61-4E11122E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25" y="1498626"/>
            <a:ext cx="4404589" cy="23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417" y="1108879"/>
            <a:ext cx="10208478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Which of the following instructions should be privileged?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Set value of timer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b.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Read the clock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Issue a trap instruction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d.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Turn off interrupts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Switch from user to kernel mode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f. 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Access I/O device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0403" y="1254981"/>
            <a:ext cx="107950" cy="151003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73A9ED-7465-3E27-AC04-F1A893AFC517}"/>
              </a:ext>
            </a:extLst>
          </p:cNvPr>
          <p:cNvSpPr/>
          <p:nvPr/>
        </p:nvSpPr>
        <p:spPr>
          <a:xfrm>
            <a:off x="755969" y="3012319"/>
            <a:ext cx="102084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a: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系统在将控制权交给用户之前，应确保设置好定时器以便产生中断。如果定时器产生中断，那么控制权会自动交给操作系统，而操作系统可以将中断作为致命错误来处理，也可以给予用户程序更多的时间。显然，用于修改定时器操作的指令是特权指令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d: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如果在用户模式下试图执行特权指令，那么硬件并不执行该指令，而是认为该指令非法，并将其以陷阱（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trap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）的形式通知操作系统。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FD0569-85B9-7F03-F8D5-7E0740594A75}"/>
              </a:ext>
            </a:extLst>
          </p:cNvPr>
          <p:cNvSpPr/>
          <p:nvPr/>
        </p:nvSpPr>
        <p:spPr>
          <a:xfrm>
            <a:off x="755969" y="5596938"/>
            <a:ext cx="10208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补充：除了上面三个，特权模式的操作还有：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Clear Memory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Modify entries in device-status table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zh-CN" altLang="en-US" sz="2000" dirty="0">
                <a:latin typeface="+mn-ea"/>
              </a:rPr>
              <a:t>第</a:t>
            </a:r>
            <a:r>
              <a:rPr lang="en-US" altLang="zh-CN" sz="2000" dirty="0">
                <a:latin typeface="+mn-ea"/>
              </a:rPr>
              <a:t>10</a:t>
            </a:r>
            <a:r>
              <a:rPr lang="zh-CN" altLang="en-US" sz="2000" dirty="0">
                <a:latin typeface="+mn-ea"/>
              </a:rPr>
              <a:t>题：</a:t>
            </a:r>
            <a:r>
              <a:rPr lang="en-US" altLang="zh-CN" sz="2000" dirty="0">
                <a:latin typeface="+mn-ea"/>
              </a:rPr>
              <a:t>Please give two solutions for priority inversion problem.</a:t>
            </a:r>
          </a:p>
          <a:p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C3B63E-1EB1-AB97-D804-8FD859D0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56" y="4267239"/>
            <a:ext cx="5122827" cy="1216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D303E4-95B3-F2CF-BE8F-13511AAB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28" y="1576348"/>
            <a:ext cx="8134768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1. What is a thread shared with other threads belonging to the same process? </a:t>
            </a: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E1EDE8-013C-9B78-E5F5-2785FFB5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39" y="1630400"/>
            <a:ext cx="5636109" cy="39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9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741155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2. What is the meaning of Race Condition?</a:t>
            </a:r>
          </a:p>
          <a:p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3. What is the CS problem? What must a solution to the CS problem satisfy?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686C8-BF70-0211-5E01-8F2C7CBF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72" y="1541114"/>
            <a:ext cx="6046318" cy="10889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735CD9-5D76-C1E8-C5FA-3E0A66FD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81" y="3211509"/>
            <a:ext cx="4230879" cy="2633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C819C9-327B-AB6A-5645-1BF86412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58" y="3258894"/>
            <a:ext cx="4391849" cy="26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6" y="1121057"/>
            <a:ext cx="4467810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4. What does it mean for a record semaphore with its value=-5?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5. There are 3 semaphores used in the solution to PC problem, can you tell us the role of them?</a:t>
            </a:r>
            <a:r>
              <a:rPr lang="zh-CN" altLang="en-US" sz="2000" dirty="0">
                <a:latin typeface="+mn-ea"/>
              </a:rPr>
              <a:t>（这三个信号量的作用）（</a:t>
            </a:r>
            <a:r>
              <a:rPr lang="en-US" altLang="zh-CN" sz="2000" dirty="0">
                <a:latin typeface="+mn-ea"/>
              </a:rPr>
              <a:t>Tips: resource semaphores, mutexes and synchronization)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FB3096-1DFC-880A-4AF3-A1DA0260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28" y="1276021"/>
            <a:ext cx="4009709" cy="1953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81BB38-B6D6-C806-40E6-ACFAA26F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65" y="3574958"/>
            <a:ext cx="5799646" cy="2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6" y="1121057"/>
            <a:ext cx="6571340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6. Please give us the idea of a deadlock-free solution to Dining-Philosophers Problem.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7. What are the four necessary conditions of the existence of deadlocks?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99D3AF-254E-214F-7370-0004F424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86" y="264459"/>
            <a:ext cx="3779890" cy="2504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E1D3AE-C13A-2D23-AA87-A0EDDCCF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62" y="3107466"/>
            <a:ext cx="4842304" cy="29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6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6" y="1121057"/>
            <a:ext cx="6571340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8.If a resource allocation graph contains at least one cycle, can we say that the corresponding system is in deadlock state? Why?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9.Please give an example solution that can prevent the occurrence of deadlock?</a:t>
            </a:r>
          </a:p>
          <a:p>
            <a:endParaRPr lang="en-US" altLang="zh-CN" sz="20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2C814D-C862-46E0-08E0-5D77AA9A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66" y="534745"/>
            <a:ext cx="3383018" cy="2764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2D6C19-7B23-5AC4-1C68-F27E098B0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83" y="2112261"/>
            <a:ext cx="5294006" cy="11083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F8A851-D4AF-B9A8-DD3C-7B95BD35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63" y="4515645"/>
            <a:ext cx="4399436" cy="9229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608B36-09D4-9AAB-267A-E4C5C0747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97" y="4421335"/>
            <a:ext cx="4801731" cy="12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608A-5029-A06F-0CD6-1BC3E8D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F380C-60A9-7CCE-8C53-B8352C4D6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5" y="1121057"/>
            <a:ext cx="10823506" cy="4698999"/>
          </a:xfrm>
        </p:spPr>
        <p:txBody>
          <a:bodyPr/>
          <a:lstStyle/>
          <a:p>
            <a:r>
              <a:rPr lang="en-US" altLang="zh-CN" sz="2000" dirty="0">
                <a:latin typeface="+mn-ea"/>
              </a:rPr>
              <a:t>10. Banker’s algorithm: PPT p36 request(3,3,0).</a:t>
            </a: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D6EE6E-17F8-0E3E-D63B-DB6446F5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838044"/>
            <a:ext cx="5581650" cy="4779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9F343E-D9C5-F020-16D0-2108AF855027}"/>
              </a:ext>
            </a:extLst>
          </p:cNvPr>
          <p:cNvSpPr txBox="1"/>
          <p:nvPr/>
        </p:nvSpPr>
        <p:spPr>
          <a:xfrm>
            <a:off x="512461" y="2092717"/>
            <a:ext cx="5402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Allocation	Need	      Available</a:t>
            </a:r>
          </a:p>
          <a:p>
            <a:r>
              <a:rPr lang="en-US" altLang="zh-CN" sz="2000" dirty="0">
                <a:latin typeface="+mn-ea"/>
              </a:rPr>
              <a:t>	A B C		A B C	        A B C</a:t>
            </a:r>
          </a:p>
          <a:p>
            <a:r>
              <a:rPr lang="en-US" altLang="zh-CN" sz="2000" dirty="0">
                <a:latin typeface="+mn-ea"/>
              </a:rPr>
              <a:t>P0	0 1 0		7 4 3	        3 3 2</a:t>
            </a:r>
          </a:p>
          <a:p>
            <a:r>
              <a:rPr lang="en-US" altLang="zh-CN" sz="2000" dirty="0">
                <a:latin typeface="+mn-ea"/>
              </a:rPr>
              <a:t>P1	2 0 0		1 2 2</a:t>
            </a:r>
          </a:p>
          <a:p>
            <a:r>
              <a:rPr lang="en-US" altLang="zh-CN" sz="2000" dirty="0">
                <a:latin typeface="+mn-ea"/>
              </a:rPr>
              <a:t>P2	3 0 2		6 0 0</a:t>
            </a:r>
          </a:p>
          <a:p>
            <a:r>
              <a:rPr lang="en-US" altLang="zh-CN" sz="2000" dirty="0">
                <a:latin typeface="+mn-ea"/>
              </a:rPr>
              <a:t>P3	2 1 1		0 1 1</a:t>
            </a:r>
          </a:p>
          <a:p>
            <a:r>
              <a:rPr lang="en-US" altLang="zh-CN" sz="2000" dirty="0">
                <a:latin typeface="+mn-ea"/>
              </a:rPr>
              <a:t>P4	0 0 2		4 3 1</a:t>
            </a: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DCEA36-F587-9672-4237-60457891DA01}"/>
              </a:ext>
            </a:extLst>
          </p:cNvPr>
          <p:cNvSpPr txBox="1"/>
          <p:nvPr/>
        </p:nvSpPr>
        <p:spPr>
          <a:xfrm>
            <a:off x="7065253" y="1311441"/>
            <a:ext cx="433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After allocated: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1653BD-8112-8EE9-0A03-B21DD8EBF862}"/>
              </a:ext>
            </a:extLst>
          </p:cNvPr>
          <p:cNvSpPr txBox="1"/>
          <p:nvPr/>
        </p:nvSpPr>
        <p:spPr>
          <a:xfrm>
            <a:off x="6382263" y="1780391"/>
            <a:ext cx="5504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	Allocation	Need	      Available</a:t>
            </a:r>
          </a:p>
          <a:p>
            <a:r>
              <a:rPr lang="en-US" altLang="zh-CN" sz="2000" dirty="0">
                <a:latin typeface="+mn-ea"/>
              </a:rPr>
              <a:t>	A B C		A B C	        A B C</a:t>
            </a:r>
          </a:p>
          <a:p>
            <a:r>
              <a:rPr lang="en-US" altLang="zh-CN" sz="2000" dirty="0">
                <a:latin typeface="+mn-ea"/>
              </a:rPr>
              <a:t>P0	0 1 0		7 4 3	        0 0  2</a:t>
            </a:r>
          </a:p>
          <a:p>
            <a:r>
              <a:rPr lang="en-US" altLang="zh-CN" sz="2000" dirty="0">
                <a:latin typeface="+mn-ea"/>
              </a:rPr>
              <a:t>P1	2 0 0		1 2 2</a:t>
            </a:r>
          </a:p>
          <a:p>
            <a:r>
              <a:rPr lang="en-US" altLang="zh-CN" sz="2000" dirty="0">
                <a:latin typeface="+mn-ea"/>
              </a:rPr>
              <a:t>P2	3 0 1		6 0 0</a:t>
            </a:r>
          </a:p>
          <a:p>
            <a:r>
              <a:rPr lang="en-US" altLang="zh-CN" sz="2000" dirty="0">
                <a:latin typeface="+mn-ea"/>
              </a:rPr>
              <a:t>P3	2 1 1		0 1 1</a:t>
            </a:r>
          </a:p>
          <a:p>
            <a:r>
              <a:rPr lang="en-US" altLang="zh-CN" sz="2000" dirty="0">
                <a:latin typeface="+mn-ea"/>
              </a:rPr>
              <a:t>P4	3 3 2		1 0 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B22476-A5C6-FA3A-80C4-5B6488553807}"/>
              </a:ext>
            </a:extLst>
          </p:cNvPr>
          <p:cNvSpPr txBox="1"/>
          <p:nvPr/>
        </p:nvSpPr>
        <p:spPr>
          <a:xfrm>
            <a:off x="6919421" y="4188840"/>
            <a:ext cx="427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此时并不能找到一个安全序列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984E19-46A0-3351-E875-ED83C15E4856}"/>
              </a:ext>
            </a:extLst>
          </p:cNvPr>
          <p:cNvSpPr txBox="1"/>
          <p:nvPr/>
        </p:nvSpPr>
        <p:spPr>
          <a:xfrm>
            <a:off x="6194295" y="4701106"/>
            <a:ext cx="5581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如果系统能按某个顺序为每个进程分配资源（不超过其最大值）并能避免死锁，那么系统状态就是安全的。即如果存在一个安全序列，那么系统处于安全状态。如果没有这样的顺序存在，那么系统处于不安全状态。</a:t>
            </a:r>
          </a:p>
        </p:txBody>
      </p:sp>
    </p:spTree>
    <p:extLst>
      <p:ext uri="{BB962C8B-B14F-4D97-AF65-F5344CB8AC3E}">
        <p14:creationId xmlns:p14="http://schemas.microsoft.com/office/powerpoint/2010/main" val="250342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操作系统的三个主要作用是什么？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1765" y="1455406"/>
            <a:ext cx="92994" cy="531725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73A9ED-7465-3E27-AC04-F1A893AFC517}"/>
              </a:ext>
            </a:extLst>
          </p:cNvPr>
          <p:cNvSpPr/>
          <p:nvPr/>
        </p:nvSpPr>
        <p:spPr>
          <a:xfrm>
            <a:off x="755969" y="2465768"/>
            <a:ext cx="1020847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提供用户与计算机硬件系统之间的接口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便于使用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管理计算机的资源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扩充机器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虚拟机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实现了对计算机资源的抽象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控制程序运行等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Introduction_OS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53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操作系统的经典的结构模型是什么？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层次结构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1CE770-258B-3B0D-39BB-83CCA71F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9" y="3382731"/>
            <a:ext cx="7224386" cy="20347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562101-3BDD-75BE-2005-DABEA99B2C8D}"/>
              </a:ext>
            </a:extLst>
          </p:cNvPr>
          <p:cNvSpPr txBox="1"/>
          <p:nvPr/>
        </p:nvSpPr>
        <p:spPr>
          <a:xfrm>
            <a:off x="872720" y="569436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1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Introduction_OS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判断题：经典的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helloworld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程序在运行过程中，永远运行在用户态。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错误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解析：一个程序运行会涉及到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的方方面面，绝对不是只在用户态就能完成的。最起码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的调用和输出需要进入内核态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09FC8-7ADE-105B-2ECC-57C5E233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26" y="4321020"/>
            <a:ext cx="775783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3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名词解释：脱机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（目的、方法）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目的：解决人机矛盾和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设备之间速度不匹配的矛盾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方法：利用低速的外围机进行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IO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，例如：纸带（卡片）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-&gt;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磁带（磁盘）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OS_history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36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名词解释：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阶段调度（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2-phrase of scheduling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）（哪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阶段，各自内涵）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4002" y="1408270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124DB9-AA76-2A7C-A012-72B8740318CF}"/>
              </a:ext>
            </a:extLst>
          </p:cNvPr>
          <p:cNvSpPr/>
          <p:nvPr/>
        </p:nvSpPr>
        <p:spPr>
          <a:xfrm>
            <a:off x="755969" y="2705708"/>
            <a:ext cx="102084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作业调度：决定将哪几个作业调入内存，并为作业创建进程、分配资源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进程调度：从内存的作业池中选取一个（或几个）进程分配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CPU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进行处理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OS_history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页。比较难找，大家注意）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80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54AC7-8B74-4520-B1EE-E45E3D31081A}" type="slidenum">
              <a:rPr lang="zh-CN" altLang="en-US" smtClean="0"/>
              <a:pPr/>
              <a:t>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3735" y="1552060"/>
            <a:ext cx="10208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从开机开始，简要说明计算机系统是如何启动操作系统的。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9787" y="1506831"/>
            <a:ext cx="150507" cy="461666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728190A-D0FA-D3BC-DD76-B5739B1C3A34}"/>
              </a:ext>
            </a:extLst>
          </p:cNvPr>
          <p:cNvSpPr/>
          <p:nvPr/>
        </p:nvSpPr>
        <p:spPr>
          <a:xfrm>
            <a:off x="755969" y="2705708"/>
            <a:ext cx="1020847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答案：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Power-on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Bootstrap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BIOS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BootLoader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GRUB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OS: Linux </a:t>
            </a:r>
            <a:endParaRPr lang="en-US" altLang="zh-CN" sz="2000" dirty="0"/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打开电源或重启时，位于固件的引导程序（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program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）初始化系统的所有部分， </a:t>
            </a:r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定位操作系统内核并把它装入内存，然后操作系统开始执行第一个进程。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Introduction_CS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2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"/>
</p:tagLst>
</file>

<file path=ppt/theme/theme1.xml><?xml version="1.0" encoding="utf-8"?>
<a:theme xmlns:a="http://schemas.openxmlformats.org/drawingml/2006/main" name="主题1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A2290A23-9B2A-4D2E-BBA2-8650667E9B68}" vid="{C2700852-DADF-4893-AD62-9325A9128B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85</TotalTime>
  <Words>2103</Words>
  <Application>Microsoft Office PowerPoint</Application>
  <PresentationFormat>宽屏</PresentationFormat>
  <Paragraphs>254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宋体</vt:lpstr>
      <vt:lpstr>微软雅黑</vt:lpstr>
      <vt:lpstr>Arial</vt:lpstr>
      <vt:lpstr>Calibri</vt:lpstr>
      <vt:lpstr>Candara</vt:lpstr>
      <vt:lpstr>Wingdings</vt:lpstr>
      <vt:lpstr>主题1</vt:lpstr>
      <vt:lpstr>OS第一次习题课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test3</vt:lpstr>
      <vt:lpstr>test3</vt:lpstr>
      <vt:lpstr>test3</vt:lpstr>
      <vt:lpstr>test3</vt:lpstr>
      <vt:lpstr>test3</vt:lpstr>
      <vt:lpstr>test3</vt:lpstr>
      <vt:lpstr>test3</vt:lpstr>
      <vt:lpstr>test4</vt:lpstr>
      <vt:lpstr>test4</vt:lpstr>
      <vt:lpstr>test4</vt:lpstr>
      <vt:lpstr>test4</vt:lpstr>
      <vt:lpstr>test4</vt:lpstr>
      <vt:lpstr>test4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旭民</dc:creator>
  <cp:lastModifiedBy>旭民</cp:lastModifiedBy>
  <cp:revision>17</cp:revision>
  <dcterms:created xsi:type="dcterms:W3CDTF">2023-05-07T13:18:27Z</dcterms:created>
  <dcterms:modified xsi:type="dcterms:W3CDTF">2023-05-08T10:49:26Z</dcterms:modified>
</cp:coreProperties>
</file>